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2" r:id="rId4"/>
    <p:sldId id="258" r:id="rId5"/>
    <p:sldId id="259" r:id="rId6"/>
    <p:sldId id="286" r:id="rId7"/>
    <p:sldId id="281" r:id="rId8"/>
    <p:sldId id="285" r:id="rId9"/>
    <p:sldId id="262" r:id="rId10"/>
    <p:sldId id="261" r:id="rId11"/>
    <p:sldId id="287" r:id="rId12"/>
    <p:sldId id="288" r:id="rId13"/>
    <p:sldId id="284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99"/>
    <a:srgbClr val="99CCFF"/>
    <a:srgbClr val="00C800"/>
    <a:srgbClr val="009800"/>
    <a:srgbClr val="006600"/>
    <a:srgbClr val="A4F4A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44" autoAdjust="0"/>
    <p:restoredTop sz="94517" autoAdjust="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7D3D00-9A83-4548-8C7D-B69A88EEC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70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8AA1F5-DEEF-4190-BED7-5F1EAB766D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67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D18E7-C1CF-4BC0-A536-077984BBD812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210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D6C4BC-EC38-45D9-99C6-7712A6F2A77B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623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D6C4BC-EC38-45D9-99C6-7712A6F2A77B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598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9AD315-BB09-4091-BC35-19A354F8D2A9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636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DE3DED-7F56-46EA-882C-5F2498ABD64D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008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B960C1-3887-4FC3-B758-91D3638A7948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972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3B949-6EC0-44C2-A9C5-4D4B263F1ACD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5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3B949-6EC0-44C2-A9C5-4D4B263F1ACD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725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20D881-82C4-4DDD-BEF5-3EAB1C76F0CA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424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B14B37-6F99-4D1F-834D-19A09BE6BDF3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5023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D6C4BC-EC38-45D9-99C6-7712A6F2A77B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435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655D-497E-4486-91A4-32F39A5D57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83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98661-47D2-4AA0-B371-154B60A8F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76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8588-4649-4503-A392-60B989151D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5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B91F-92B3-4092-BF30-2848A2C4E9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28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B63A-1021-45CF-99B8-93C53CA430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64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7DBE4-C604-4E48-BB0D-C8073D07CD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39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8701-5DC9-4C97-8042-5432CB80B5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2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F873-67C5-4A93-A925-4249A3D44D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62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075A-C5E4-4B35-92BE-197C968B5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6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C5EF-E4C5-4C8F-9C68-33BB9857B6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8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6539-FDD0-41CC-AC8C-6D7141CEF4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2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9CCD2E-7D40-463A-A863-F85BE6F307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7" descr="Logo-wh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0638"/>
            <a:ext cx="20288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 rot="-5400000">
            <a:off x="6513513" y="2346325"/>
            <a:ext cx="4465638" cy="579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3200">
                <a:solidFill>
                  <a:srgbClr val="D5F1D6"/>
                </a:solidFill>
              </a:rPr>
              <a:t>Unser Beruf: Schule!</a:t>
            </a: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692275" y="765175"/>
            <a:ext cx="7272338" cy="0"/>
          </a:xfrm>
          <a:prstGeom prst="line">
            <a:avLst/>
          </a:prstGeom>
          <a:noFill/>
          <a:ln w="19050">
            <a:solidFill>
              <a:srgbClr val="6ACC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60938"/>
            <a:ext cx="21240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33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Allgemeines</a:t>
            </a:r>
          </a:p>
        </p:txBody>
      </p:sp>
      <p:sp>
        <p:nvSpPr>
          <p:cNvPr id="2051" name="Rectangle 12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HBFS</a:t>
            </a: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2054" name="Rectangle 25"/>
          <p:cNvSpPr>
            <a:spLocks noChangeArrowheads="1"/>
          </p:cNvSpPr>
          <p:nvPr/>
        </p:nvSpPr>
        <p:spPr bwMode="auto">
          <a:xfrm>
            <a:off x="8388350" y="908050"/>
            <a:ext cx="755650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5" name="Rectangle 29"/>
          <p:cNvSpPr>
            <a:spLocks noChangeArrowheads="1"/>
          </p:cNvSpPr>
          <p:nvPr/>
        </p:nvSpPr>
        <p:spPr bwMode="auto">
          <a:xfrm>
            <a:off x="6948488" y="4508500"/>
            <a:ext cx="2195512" cy="234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6" name="Text Box 19"/>
          <p:cNvSpPr txBox="1">
            <a:spLocks noChangeArrowheads="1"/>
          </p:cNvSpPr>
          <p:nvPr/>
        </p:nvSpPr>
        <p:spPr bwMode="auto">
          <a:xfrm>
            <a:off x="0" y="141287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800" b="1"/>
              <a:t>Herzlich Willkommen!</a:t>
            </a:r>
            <a:endParaRPr lang="de-DE" altLang="de-DE" sz="4800"/>
          </a:p>
        </p:txBody>
      </p:sp>
      <p:sp>
        <p:nvSpPr>
          <p:cNvPr id="2057" name="Text Box 18"/>
          <p:cNvSpPr txBox="1">
            <a:spLocks noChangeArrowheads="1"/>
          </p:cNvSpPr>
          <p:nvPr/>
        </p:nvSpPr>
        <p:spPr bwMode="auto">
          <a:xfrm>
            <a:off x="593725" y="5734050"/>
            <a:ext cx="8010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006600"/>
                </a:solidFill>
              </a:rPr>
              <a:t>Werner-Heisenberg-Schule Rüsselsheim</a:t>
            </a:r>
          </a:p>
        </p:txBody>
      </p:sp>
      <p:pic>
        <p:nvPicPr>
          <p:cNvPr id="2058" name="Picture 22"/>
          <p:cNvPicPr>
            <a:picLocks noChangeAspect="1" noChangeArrowheads="1"/>
          </p:cNvPicPr>
          <p:nvPr/>
        </p:nvPicPr>
        <p:blipFill>
          <a:blip r:embed="rId3">
            <a:lum bright="1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781300"/>
            <a:ext cx="28209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1" descr="WHS_Brosch_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781300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741">
            <a:off x="2436813" y="4008438"/>
            <a:ext cx="3487737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Allgemeines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  <a:endParaRPr lang="de-DE" altLang="de-DE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9750" y="1265238"/>
            <a:ext cx="485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006600"/>
                </a:solidFill>
              </a:rPr>
              <a:t>Zugangsvoraussetzungen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00113" y="2205038"/>
            <a:ext cx="74882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Mittlerer Bildungsabschluss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dirty="0"/>
              <a:t>mindestens </a:t>
            </a:r>
            <a:r>
              <a:rPr lang="de-DE" altLang="de-DE" sz="2000" b="1" dirty="0"/>
              <a:t>zweimal befriedigende Leistungen </a:t>
            </a:r>
            <a:r>
              <a:rPr lang="de-DE" altLang="de-DE" sz="2000" dirty="0"/>
              <a:t>(Note 3) in den Fächern Deutsch, Englisch und Mathematik</a:t>
            </a:r>
            <a:br>
              <a:rPr lang="de-DE" altLang="de-DE" sz="2000" dirty="0"/>
            </a:br>
            <a:r>
              <a:rPr lang="de-DE" altLang="de-DE" sz="2000" dirty="0"/>
              <a:t>(kein „mangelhaft“, Note 5)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dirty="0"/>
              <a:t>Eintrittsalter höchstens </a:t>
            </a:r>
            <a:r>
              <a:rPr lang="de-DE" altLang="de-DE" sz="2000" b="1" dirty="0"/>
              <a:t>25 Jahre </a:t>
            </a:r>
            <a:r>
              <a:rPr lang="de-DE" altLang="de-DE" sz="2000" dirty="0"/>
              <a:t>(23 Jahre bei der HBFS für Sozialassistenz)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dirty="0"/>
              <a:t>Ausnahmen nur bei nachweisbarer besonderer Leistung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400" dirty="0"/>
              <a:t>Anmeldung </a:t>
            </a:r>
            <a:r>
              <a:rPr lang="de-DE" altLang="de-DE" sz="2400" u="sng" dirty="0"/>
              <a:t>spätestens</a:t>
            </a:r>
            <a:r>
              <a:rPr lang="de-DE" altLang="de-DE" sz="2400" dirty="0"/>
              <a:t> bis zum </a:t>
            </a:r>
            <a:r>
              <a:rPr lang="de-DE" altLang="de-DE" sz="2400" b="1" dirty="0"/>
              <a:t>30. April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Allgemeines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  <a:endParaRPr lang="de-DE" altLang="de-DE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9750" y="1265238"/>
            <a:ext cx="5299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6600"/>
                </a:solidFill>
              </a:rPr>
              <a:t>Wie läuft der Tag heute ab?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00113" y="2205038"/>
            <a:ext cx="74882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Namensschilder 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Aushändigen des Hospitationsplans 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Austeilen des Hospitationsfragebogen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Begleitung in die Klassen 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Übergabe an die Paten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Besuch des Unterrichts incl. Pausen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000" b="1" dirty="0"/>
              <a:t>Treffen nach dem Unterricht, um offene Fragen zu klären (AIW und AFS zusammen) </a:t>
            </a:r>
          </a:p>
        </p:txBody>
      </p:sp>
    </p:spTree>
    <p:extLst>
      <p:ext uri="{BB962C8B-B14F-4D97-AF65-F5344CB8AC3E}">
        <p14:creationId xmlns:p14="http://schemas.microsoft.com/office/powerpoint/2010/main" val="222076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Allgemeines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  <a:endParaRPr lang="de-DE" altLang="de-DE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87624" y="2132856"/>
            <a:ext cx="69847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6600"/>
                </a:solidFill>
              </a:rPr>
              <a:t>Gibt es noch organisatorische Fragen?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6600"/>
                </a:solidFill>
              </a:rPr>
              <a:t>Inhaltliche zu den einzelnen Schwerpunkten am Besten am Ende des Tages stellen.</a:t>
            </a:r>
          </a:p>
        </p:txBody>
      </p:sp>
    </p:spTree>
    <p:extLst>
      <p:ext uri="{BB962C8B-B14F-4D97-AF65-F5344CB8AC3E}">
        <p14:creationId xmlns:p14="http://schemas.microsoft.com/office/powerpoint/2010/main" val="261200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nordhoop\Desktop\Fotos Pau 2012\IMG_0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8888">
            <a:off x="4183063" y="1250950"/>
            <a:ext cx="5207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F:\DCIM\100CANON\IMG_3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84">
            <a:off x="-215900" y="1101725"/>
            <a:ext cx="477996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F:\Neue Präs WHS\Schulpräsentationen Aurelia\Klassenfotos in Kletterwald\IMG_1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92600"/>
            <a:ext cx="453548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Allgemeines</a:t>
            </a: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HBFS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39750" y="1196975"/>
            <a:ext cx="7602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006600"/>
                </a:solidFill>
              </a:rPr>
              <a:t>Werner-Heisenberg-Schule Rüsselsheim</a:t>
            </a: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900113" y="1989138"/>
            <a:ext cx="6985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Blip>
                <a:blip r:embed="rId3"/>
              </a:buBlip>
            </a:pPr>
            <a:r>
              <a:rPr lang="de-DE" altLang="de-DE" sz="2000" dirty="0"/>
              <a:t>mit Abstand größte Schule in Rüsselsheim</a:t>
            </a:r>
          </a:p>
          <a:p>
            <a:pPr lvl="1" eaLnBrk="1" hangingPunct="1">
              <a:spcAft>
                <a:spcPct val="50000"/>
              </a:spcAft>
              <a:buFontTx/>
              <a:buBlip>
                <a:blip r:embed="rId3"/>
              </a:buBlip>
            </a:pPr>
            <a:r>
              <a:rPr lang="de-DE" altLang="de-DE" sz="1600" dirty="0"/>
              <a:t>Ca. 2900 Schülerinnen und Schüler und ca. 150 Lehrkräfte</a:t>
            </a:r>
          </a:p>
          <a:p>
            <a:pPr eaLnBrk="1" hangingPunct="1">
              <a:spcAft>
                <a:spcPct val="50000"/>
              </a:spcAft>
              <a:buFontTx/>
              <a:buBlip>
                <a:blip r:embed="rId3"/>
              </a:buBlip>
            </a:pPr>
            <a:r>
              <a:rPr lang="de-DE" altLang="de-DE" sz="2000" dirty="0"/>
              <a:t>Räume &amp; Technik auf dem neuesten Stand</a:t>
            </a:r>
          </a:p>
          <a:p>
            <a:pPr eaLnBrk="1" hangingPunct="1">
              <a:spcAft>
                <a:spcPct val="50000"/>
              </a:spcAft>
              <a:buFontTx/>
              <a:buBlip>
                <a:blip r:embed="rId3"/>
              </a:buBlip>
            </a:pPr>
            <a:endParaRPr lang="de-DE" altLang="de-DE" sz="2000" dirty="0"/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endParaRPr lang="de-DE" altLang="de-DE" sz="2000" dirty="0"/>
          </a:p>
        </p:txBody>
      </p:sp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4066">
            <a:off x="5516755" y="3299533"/>
            <a:ext cx="31273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C:\Dokumente und Einstellungen\Administrator\Desktop\Präsi whs 2013\Fotos whs\Großra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657">
            <a:off x="3125788" y="3751263"/>
            <a:ext cx="34131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C:\Dokumente und Einstellungen\Administrator\Desktop\Präsi whs 2013\Fotos whs\i_p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429">
            <a:off x="304800" y="3789363"/>
            <a:ext cx="360203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Allgemeines</a:t>
            </a:r>
            <a:endParaRPr lang="de-DE" altLang="de-DE" sz="18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HBFS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900113" y="2276475"/>
            <a:ext cx="6985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endParaRPr lang="de-DE" altLang="de-DE" sz="2000"/>
          </a:p>
        </p:txBody>
      </p:sp>
      <p:sp>
        <p:nvSpPr>
          <p:cNvPr id="4103" name="Inhaltsplatzhalter 2"/>
          <p:cNvSpPr>
            <a:spLocks noGrp="1"/>
          </p:cNvSpPr>
          <p:nvPr>
            <p:ph idx="1"/>
          </p:nvPr>
        </p:nvSpPr>
        <p:spPr>
          <a:xfrm>
            <a:off x="457200" y="1916113"/>
            <a:ext cx="9155113" cy="4826000"/>
          </a:xfrm>
        </p:spPr>
        <p:txBody>
          <a:bodyPr/>
          <a:lstStyle/>
          <a:p>
            <a:r>
              <a:rPr lang="de-DE" altLang="de-DE" sz="2800" b="1" dirty="0"/>
              <a:t>Konzeptionell modern: </a:t>
            </a:r>
          </a:p>
          <a:p>
            <a:pPr>
              <a:buFontTx/>
              <a:buNone/>
            </a:pPr>
            <a:r>
              <a:rPr lang="de-DE" altLang="de-DE" sz="2000" dirty="0"/>
              <a:t>	</a:t>
            </a:r>
            <a:r>
              <a:rPr lang="de-DE" altLang="de-DE" sz="2000" dirty="0" err="1"/>
              <a:t>Moodle</a:t>
            </a:r>
            <a:r>
              <a:rPr lang="de-DE" altLang="de-DE" sz="2000" dirty="0"/>
              <a:t>, Portfolio, Erlebnispädagogik, Schülercoaching, Trainingsraum…</a:t>
            </a:r>
          </a:p>
          <a:p>
            <a:pPr>
              <a:buFontTx/>
              <a:buNone/>
            </a:pPr>
            <a:endParaRPr lang="de-DE" altLang="de-DE" sz="1800" dirty="0"/>
          </a:p>
          <a:p>
            <a:pPr>
              <a:spcBef>
                <a:spcPct val="0"/>
              </a:spcBef>
            </a:pPr>
            <a:r>
              <a:rPr lang="de-DE" altLang="de-DE" sz="2800" b="1" dirty="0"/>
              <a:t>Kontinuierliche kritische Überprüfung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/>
              <a:t>	der Konzepte &amp; Erfolge: </a:t>
            </a:r>
          </a:p>
          <a:p>
            <a:pPr>
              <a:buFontTx/>
              <a:buNone/>
            </a:pPr>
            <a:endParaRPr lang="de-DE" altLang="de-DE" sz="1800" dirty="0"/>
          </a:p>
          <a:p>
            <a:r>
              <a:rPr lang="de-DE" altLang="de-DE" sz="2800" b="1" dirty="0"/>
              <a:t>Praxisbezug</a:t>
            </a:r>
            <a:r>
              <a:rPr lang="de-DE" altLang="de-DE" sz="2800" b="1"/>
              <a:t>, auch international</a:t>
            </a:r>
            <a:r>
              <a:rPr lang="de-DE" altLang="de-DE" sz="2800" b="1" dirty="0"/>
              <a:t>:</a:t>
            </a:r>
          </a:p>
          <a:p>
            <a:pPr lvl="1"/>
            <a:r>
              <a:rPr lang="de-DE" altLang="de-DE" sz="2000" dirty="0"/>
              <a:t>Schulpartnerschaften              </a:t>
            </a:r>
          </a:p>
          <a:p>
            <a:pPr lvl="1"/>
            <a:r>
              <a:rPr lang="de-DE" altLang="de-DE" sz="2000" dirty="0"/>
              <a:t>Auslandspraktika</a:t>
            </a:r>
          </a:p>
          <a:p>
            <a:pPr lvl="1"/>
            <a:r>
              <a:rPr lang="de-DE" altLang="de-DE" sz="2000" dirty="0"/>
              <a:t>international vernetzt </a:t>
            </a:r>
          </a:p>
          <a:p>
            <a:pPr lvl="1"/>
            <a:r>
              <a:rPr lang="de-DE" altLang="de-DE" sz="2000" dirty="0"/>
              <a:t>Fremdsprachen- / Computerzertifikate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08" y="3501008"/>
            <a:ext cx="11890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539750" y="1125538"/>
            <a:ext cx="7602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006600"/>
                </a:solidFill>
              </a:rPr>
              <a:t>Werner-Heisenberg-Schule Rüsselsheim</a:t>
            </a:r>
          </a:p>
        </p:txBody>
      </p:sp>
      <p:pic>
        <p:nvPicPr>
          <p:cNvPr id="4107" name="Picture 12" descr="Bild in Originalgröße anzei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1389296" cy="79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3" y="4795242"/>
            <a:ext cx="2919413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Allgemeines</a:t>
            </a:r>
            <a:endParaRPr lang="de-DE" altLang="de-DE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HBFS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11255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9750" y="1265238"/>
            <a:ext cx="408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006600"/>
                </a:solidFill>
              </a:rPr>
              <a:t>Heutiges Programm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00113" y="3140075"/>
            <a:ext cx="6985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2400" dirty="0"/>
              <a:t>Höhere Berufsfachschule	(HBFS)</a:t>
            </a:r>
          </a:p>
          <a:p>
            <a:pPr marL="269875" indent="0" eaLnBrk="1" hangingPunct="1">
              <a:spcAft>
                <a:spcPct val="50000"/>
              </a:spcAft>
              <a:buNone/>
            </a:pPr>
            <a:r>
              <a:rPr lang="de-DE" sz="2400" dirty="0"/>
              <a:t>Assistent/in für Informationsverarbeitung – Wirtschaft</a:t>
            </a:r>
          </a:p>
          <a:p>
            <a:pPr marL="269875" indent="0" eaLnBrk="1" hangingPunct="1">
              <a:spcAft>
                <a:spcPct val="50000"/>
              </a:spcAft>
              <a:buNone/>
            </a:pPr>
            <a:r>
              <a:rPr lang="de-DE" sz="2400" dirty="0"/>
              <a:t>Assistent/in für das Fremdsprachensekretariat</a:t>
            </a:r>
          </a:p>
          <a:p>
            <a:pPr marL="269875" indent="0" eaLnBrk="1" hangingPunct="1">
              <a:spcAft>
                <a:spcPct val="50000"/>
              </a:spcAft>
              <a:buNone/>
            </a:pPr>
            <a:endParaRPr lang="de-DE" altLang="de-DE" sz="2400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65225" y="2151063"/>
            <a:ext cx="679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006600"/>
                </a:solidFill>
              </a:rPr>
              <a:t>Vorstellung des weiterführenden Angebots für</a:t>
            </a:r>
            <a:br>
              <a:rPr lang="de-DE" altLang="de-DE" sz="2000">
                <a:solidFill>
                  <a:srgbClr val="006600"/>
                </a:solidFill>
              </a:rPr>
            </a:br>
            <a:r>
              <a:rPr lang="de-DE" altLang="de-DE" sz="2000">
                <a:solidFill>
                  <a:srgbClr val="006600"/>
                </a:solidFill>
              </a:rPr>
              <a:t>Schülerinnen und Schüler mit mittlerem Bildungsabschluss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Allgemeines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710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006600"/>
                </a:solidFill>
              </a:rPr>
              <a:t>Höhere Berufsfachschule: Assistenten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395288" y="1700213"/>
            <a:ext cx="777716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1800" dirty="0"/>
              <a:t>Dauer: </a:t>
            </a:r>
            <a:r>
              <a:rPr lang="de-DE" altLang="de-DE" sz="1800" b="1" dirty="0"/>
              <a:t>2 Jahre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1800" dirty="0"/>
              <a:t>führt zu einem </a:t>
            </a:r>
            <a:r>
              <a:rPr lang="de-DE" altLang="de-DE" sz="1800" b="1" dirty="0"/>
              <a:t>schulischen Berufsabschluss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1800" dirty="0"/>
              <a:t>an der </a:t>
            </a:r>
            <a:r>
              <a:rPr lang="de-DE" altLang="de-DE" sz="1800" b="1" dirty="0"/>
              <a:t>Praxis orientierte Ausbildung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1800" dirty="0"/>
              <a:t>beinhaltet </a:t>
            </a:r>
            <a:r>
              <a:rPr lang="de-DE" altLang="de-DE" sz="1800" b="1" dirty="0"/>
              <a:t>Berufspraktika von 5 Wochen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1800" b="1" dirty="0"/>
              <a:t>Fachhochschulreife </a:t>
            </a:r>
            <a:r>
              <a:rPr lang="de-DE" altLang="de-DE" sz="1800" dirty="0"/>
              <a:t>(bei Eignung und Leistungen)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Blip>
                <a:blip r:embed="rId3"/>
              </a:buBlip>
            </a:pPr>
            <a:r>
              <a:rPr lang="de-DE" altLang="de-DE" sz="1800" u="sng" dirty="0"/>
              <a:t>weiterführende Möglichkeiten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     - Eintritt in die Berufs- und Arbeitswelt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     - Aufnahme einer aufbauenden Berufsausbildung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     - Fachhochschulreife und Studium</a:t>
            </a:r>
            <a:br>
              <a:rPr lang="de-DE" altLang="de-DE" sz="1800" dirty="0"/>
            </a:br>
            <a:endParaRPr lang="de-DE" altLang="de-DE" sz="1800" dirty="0"/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611188" y="6262172"/>
            <a:ext cx="8584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Ansprechpartner: Frau </a:t>
            </a:r>
            <a:r>
              <a:rPr lang="de-DE" altLang="de-DE" sz="1800" dirty="0" err="1"/>
              <a:t>Schmithals</a:t>
            </a:r>
            <a:r>
              <a:rPr lang="de-DE" altLang="de-DE" sz="1800" dirty="0"/>
              <a:t> für Fremdsprachensekretariat und IT/Wirtschaft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Allgemeines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710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006600"/>
                </a:solidFill>
              </a:rPr>
              <a:t>Höhere Berufsfachschule: Assistenten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395288" y="1700213"/>
            <a:ext cx="777716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9875" indent="0" eaLnBrk="1" hangingPunct="1">
              <a:spcAft>
                <a:spcPct val="50000"/>
              </a:spcAft>
              <a:buNone/>
            </a:pPr>
            <a:r>
              <a:rPr lang="de-DE" altLang="de-DE" sz="1800" dirty="0"/>
              <a:t>Was erwartet Sie: </a:t>
            </a:r>
          </a:p>
          <a:p>
            <a:pPr marL="269875" indent="0" eaLnBrk="1" hangingPunct="1">
              <a:spcAft>
                <a:spcPct val="50000"/>
              </a:spcAft>
              <a:buNone/>
            </a:pPr>
            <a:endParaRPr lang="de-DE" altLang="de-DE" sz="18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25201"/>
              </p:ext>
            </p:extLst>
          </p:nvPr>
        </p:nvGraphicFramePr>
        <p:xfrm>
          <a:off x="755576" y="2199321"/>
          <a:ext cx="7560840" cy="425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9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/ Wirtschaft (AIW)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Fremdsprachensekretariat (AFS)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97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Fachbezogenes Englisch (IT/Wirtschaft)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Wirtschaftliche Inhalte (Rechnungswesen, Personal, Marketing, Investition und Finanzierung, Unternehmensgründung)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Informatorische Inhalte (Hardware, Programmieren, Datenbanken, Office-Programme, Netzwerktechnik)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ECDL (Europäische Computerführerschein)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Praktikum, gern auch im Ausland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Klassenfahrt  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Englisch und Spanisch oder Französisch im großen Umfang</a:t>
                      </a:r>
                      <a:endParaRPr lang="de-DE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Wirtschaftliche Inhalte (Rechnungswesen, Personal, Marketing, Unternehmensgründung, Büroorganisation, Projektmanagement)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10-Finger-Schreiben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Office-Programme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ECDL (Europäische Computerführerschein)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Praktikum, Pflicht im Ausland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Klassenfahrt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37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Allgemeines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  <a:endParaRPr lang="de-DE" altLang="de-DE" sz="1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950" y="908050"/>
            <a:ext cx="878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6600"/>
                </a:solidFill>
              </a:rPr>
              <a:t>Höhere Berufsfachschule:</a:t>
            </a:r>
            <a:r>
              <a:rPr lang="de-DE" altLang="de-DE" dirty="0">
                <a:solidFill>
                  <a:srgbClr val="006600"/>
                </a:solidFill>
              </a:rPr>
              <a:t> </a:t>
            </a:r>
            <a:r>
              <a:rPr lang="de-DE" altLang="de-DE" sz="2500" b="1" dirty="0">
                <a:solidFill>
                  <a:srgbClr val="006600"/>
                </a:solidFill>
              </a:rPr>
              <a:t>Allgemeine Fachhochschulreife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428625" y="1773238"/>
            <a:ext cx="7777163" cy="49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77913" indent="-3508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2000" b="1" u="sng" dirty="0"/>
              <a:t>Bei  überdurchschnittlicher Arbeitshaltung und Eignung !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Char char="v"/>
            </a:pPr>
            <a:r>
              <a:rPr lang="de-DE" altLang="de-DE" sz="1800" b="1" dirty="0"/>
              <a:t>Gleichzeitig mit der Ausbildung:</a:t>
            </a:r>
          </a:p>
          <a:p>
            <a:pPr lvl="1" eaLnBrk="1" hangingPunct="1">
              <a:spcAft>
                <a:spcPct val="50000"/>
              </a:spcAft>
              <a:buFont typeface="Arial" charset="0"/>
              <a:buChar char="•"/>
            </a:pPr>
            <a:r>
              <a:rPr lang="de-DE" altLang="de-DE" sz="1800" dirty="0"/>
              <a:t>Zusatzkurse in Deutsch, Englisch und Mathematik</a:t>
            </a:r>
          </a:p>
          <a:p>
            <a:pPr lvl="1" eaLnBrk="1" hangingPunct="1">
              <a:spcAft>
                <a:spcPct val="50000"/>
              </a:spcAft>
              <a:buFont typeface="Arial" charset="0"/>
              <a:buChar char="•"/>
            </a:pPr>
            <a:r>
              <a:rPr lang="de-DE" altLang="de-DE" sz="1800" dirty="0"/>
              <a:t>nach</a:t>
            </a:r>
            <a:r>
              <a:rPr lang="de-DE" altLang="de-DE" sz="1800" b="1" dirty="0"/>
              <a:t> </a:t>
            </a:r>
            <a:r>
              <a:rPr lang="de-DE" altLang="de-DE" sz="1800" dirty="0"/>
              <a:t>Zielvereinbarungen und Probezeit</a:t>
            </a:r>
          </a:p>
          <a:p>
            <a:pPr lvl="1" eaLnBrk="1" hangingPunct="1">
              <a:spcAft>
                <a:spcPct val="50000"/>
              </a:spcAft>
              <a:buFont typeface="Arial" charset="0"/>
              <a:buChar char="•"/>
            </a:pPr>
            <a:r>
              <a:rPr lang="de-DE" altLang="de-DE" sz="1800" dirty="0"/>
              <a:t>Anschlusspraktikum im Ausland möglich</a:t>
            </a:r>
          </a:p>
          <a:p>
            <a:pPr lvl="1"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	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Char char="v"/>
            </a:pPr>
            <a:r>
              <a:rPr lang="de-DE" altLang="de-DE" sz="1800" b="1" dirty="0"/>
              <a:t>Aufbauend nach der Ausbildung:</a:t>
            </a:r>
          </a:p>
          <a:p>
            <a:pPr lvl="1" eaLnBrk="1" hangingPunct="1">
              <a:spcAft>
                <a:spcPct val="50000"/>
              </a:spcAft>
              <a:buFont typeface="Arial" charset="0"/>
              <a:buChar char="•"/>
            </a:pPr>
            <a:r>
              <a:rPr lang="de-DE" altLang="de-DE" sz="1800" dirty="0"/>
              <a:t>Vollzeitform einjährige FOS B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	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	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11188" y="6262172"/>
            <a:ext cx="3685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Ansprechpartner: Frau </a:t>
            </a:r>
            <a:r>
              <a:rPr lang="de-DE" altLang="de-DE" sz="1800" dirty="0" err="1"/>
              <a:t>Schmithals</a:t>
            </a:r>
            <a:endParaRPr lang="de-DE" altLang="de-DE" sz="1800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Allgemeines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  <a:endParaRPr lang="de-DE" altLang="de-DE" sz="18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08850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950" y="908050"/>
            <a:ext cx="878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006600"/>
                </a:solidFill>
              </a:rPr>
              <a:t>Höhere Berufsfachschule:</a:t>
            </a:r>
            <a:r>
              <a:rPr lang="de-DE" altLang="de-DE" dirty="0">
                <a:solidFill>
                  <a:srgbClr val="006600"/>
                </a:solidFill>
              </a:rPr>
              <a:t> </a:t>
            </a:r>
            <a:r>
              <a:rPr lang="de-DE" altLang="de-DE" sz="2500" b="1" dirty="0">
                <a:solidFill>
                  <a:srgbClr val="006600"/>
                </a:solidFill>
              </a:rPr>
              <a:t>Allgemeine Fachhochschulreife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8625" y="1773238"/>
            <a:ext cx="7777163" cy="49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0713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77913" indent="-3508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9875" indent="0" eaLnBrk="1" hangingPunct="1">
              <a:spcAft>
                <a:spcPct val="50000"/>
              </a:spcAft>
              <a:buNone/>
            </a:pPr>
            <a:r>
              <a:rPr lang="de-DE" altLang="de-DE" sz="2000" b="1" dirty="0"/>
              <a:t>Gleichzeitig mit der Ausbildung:</a:t>
            </a:r>
          </a:p>
          <a:p>
            <a:pPr lvl="1"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lvl="1"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lvl="1"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lvl="1"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	</a:t>
            </a:r>
          </a:p>
          <a:p>
            <a:pPr marL="269875" indent="0" eaLnBrk="1" hangingPunct="1">
              <a:spcAft>
                <a:spcPct val="50000"/>
              </a:spcAft>
              <a:buNone/>
            </a:pPr>
            <a:r>
              <a:rPr lang="de-DE" altLang="de-DE" sz="1800" b="1" dirty="0"/>
              <a:t>Aufbauend nach der Ausbildung: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de-DE" altLang="de-DE" sz="1800" dirty="0"/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	</a:t>
            </a: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de-DE" altLang="de-DE" sz="1800" dirty="0"/>
              <a:t>	</a:t>
            </a:r>
          </a:p>
        </p:txBody>
      </p:sp>
      <p:sp>
        <p:nvSpPr>
          <p:cNvPr id="8" name="Rechteck 7"/>
          <p:cNvSpPr/>
          <p:nvPr/>
        </p:nvSpPr>
        <p:spPr>
          <a:xfrm>
            <a:off x="971600" y="2348880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Von Mo – Fr Unterricht für HBFS-Abschluss</a:t>
            </a:r>
          </a:p>
        </p:txBody>
      </p:sp>
      <p:sp>
        <p:nvSpPr>
          <p:cNvPr id="9" name="Rechteck 8"/>
          <p:cNvSpPr/>
          <p:nvPr/>
        </p:nvSpPr>
        <p:spPr>
          <a:xfrm>
            <a:off x="971600" y="3284984"/>
            <a:ext cx="237626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 drei Tagen Zusatzunterricht </a:t>
            </a:r>
            <a:r>
              <a:rPr lang="de-DE" sz="1200" dirty="0">
                <a:solidFill>
                  <a:schemeClr val="tx1"/>
                </a:solidFill>
              </a:rPr>
              <a:t>(Mathe, Deutsch, Englisch) </a:t>
            </a:r>
          </a:p>
        </p:txBody>
      </p:sp>
      <p:sp>
        <p:nvSpPr>
          <p:cNvPr id="13" name="Rechteck 12"/>
          <p:cNvSpPr/>
          <p:nvPr/>
        </p:nvSpPr>
        <p:spPr>
          <a:xfrm>
            <a:off x="3347864" y="2344398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 Prüfungen an vier Tagen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3347864" y="3280502"/>
            <a:ext cx="2376264" cy="724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Drei Zusatzprüfungen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721518" y="3280502"/>
            <a:ext cx="2376264" cy="724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6-monatiges Praktikum </a:t>
            </a:r>
          </a:p>
        </p:txBody>
      </p:sp>
      <p:sp>
        <p:nvSpPr>
          <p:cNvPr id="16" name="Rechteck 15"/>
          <p:cNvSpPr/>
          <p:nvPr/>
        </p:nvSpPr>
        <p:spPr>
          <a:xfrm>
            <a:off x="975629" y="4787766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Von Mo – Fr Unterricht für HBFS-Abschluss</a:t>
            </a:r>
          </a:p>
        </p:txBody>
      </p:sp>
      <p:sp>
        <p:nvSpPr>
          <p:cNvPr id="17" name="Rechteck 16"/>
          <p:cNvSpPr/>
          <p:nvPr/>
        </p:nvSpPr>
        <p:spPr>
          <a:xfrm>
            <a:off x="3351893" y="4783284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 Prüfungen an vier Tagen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5721518" y="4787767"/>
            <a:ext cx="2376264" cy="9316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 Schuljahr FOS B-Form incl. Abschlussprüfungen </a:t>
            </a:r>
          </a:p>
        </p:txBody>
      </p:sp>
    </p:spTree>
    <p:extLst>
      <p:ext uri="{BB962C8B-B14F-4D97-AF65-F5344CB8AC3E}">
        <p14:creationId xmlns:p14="http://schemas.microsoft.com/office/powerpoint/2010/main" val="133226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39975" y="188913"/>
            <a:ext cx="15113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Allgemeines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95738" y="188913"/>
            <a:ext cx="1511300" cy="433387"/>
          </a:xfrm>
          <a:prstGeom prst="rect">
            <a:avLst/>
          </a:prstGeom>
          <a:solidFill>
            <a:srgbClr val="A4F4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HBFS</a:t>
            </a:r>
            <a:endParaRPr lang="de-DE" altLang="de-DE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280275" y="188913"/>
            <a:ext cx="15113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BG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651500" y="188913"/>
            <a:ext cx="1512888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FOS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7088" y="836613"/>
            <a:ext cx="2741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 i="1">
                <a:solidFill>
                  <a:srgbClr val="006600"/>
                </a:solidFill>
              </a:rPr>
              <a:t>Schwerpunkte</a:t>
            </a:r>
            <a:r>
              <a:rPr lang="de-DE" altLang="de-DE" sz="2800" i="1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0" name="Ellipse 9"/>
          <p:cNvSpPr/>
          <p:nvPr/>
        </p:nvSpPr>
        <p:spPr>
          <a:xfrm>
            <a:off x="323850" y="1484783"/>
            <a:ext cx="2251076" cy="1440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Kauf-männische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IT-Assistenz</a:t>
            </a:r>
          </a:p>
        </p:txBody>
      </p:sp>
      <p:sp>
        <p:nvSpPr>
          <p:cNvPr id="11" name="Ellipse 10"/>
          <p:cNvSpPr/>
          <p:nvPr/>
        </p:nvSpPr>
        <p:spPr>
          <a:xfrm>
            <a:off x="971600" y="3068389"/>
            <a:ext cx="2197100" cy="15128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Fremd-sprachen-</a:t>
            </a:r>
            <a:r>
              <a:rPr lang="de-DE" b="1" dirty="0" err="1">
                <a:solidFill>
                  <a:schemeClr val="tx1"/>
                </a:solidFill>
              </a:rPr>
              <a:t>assistenz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8203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7486">
            <a:off x="4178906" y="834221"/>
            <a:ext cx="21240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632">
            <a:off x="2928938" y="1501775"/>
            <a:ext cx="15605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25" y="3787527"/>
            <a:ext cx="1498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4467"/>
            <a:ext cx="1460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63" y="2996952"/>
            <a:ext cx="12112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lipse 16"/>
          <p:cNvSpPr/>
          <p:nvPr/>
        </p:nvSpPr>
        <p:spPr>
          <a:xfrm>
            <a:off x="467544" y="5085630"/>
            <a:ext cx="2197100" cy="1512888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Sozial-Assistenz</a:t>
            </a:r>
          </a:p>
        </p:txBody>
      </p:sp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06" y="5157068"/>
            <a:ext cx="25955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56" y="4941168"/>
            <a:ext cx="13684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albbogen 2"/>
          <p:cNvSpPr/>
          <p:nvPr/>
        </p:nvSpPr>
        <p:spPr>
          <a:xfrm rot="16200000">
            <a:off x="-113041" y="4981271"/>
            <a:ext cx="2060848" cy="1548594"/>
          </a:xfrm>
          <a:prstGeom prst="blockArc">
            <a:avLst>
              <a:gd name="adj1" fmla="val 10800000"/>
              <a:gd name="adj2" fmla="val 88609"/>
              <a:gd name="adj3" fmla="val 1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Halbbogen 20"/>
          <p:cNvSpPr/>
          <p:nvPr/>
        </p:nvSpPr>
        <p:spPr>
          <a:xfrm rot="5400000">
            <a:off x="6367741" y="4981271"/>
            <a:ext cx="2060848" cy="1548594"/>
          </a:xfrm>
          <a:prstGeom prst="blockArc">
            <a:avLst>
              <a:gd name="adj1" fmla="val 10800000"/>
              <a:gd name="adj2" fmla="val 88609"/>
              <a:gd name="adj3" fmla="val 1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76516" y="1789773"/>
            <a:ext cx="284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Staatlich geprüfte/ kaufmännische/ Assistent/in für Informationsverarbeitung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373673" y="3286224"/>
            <a:ext cx="2770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Staatlich geprüfte/r kaufmännische Assistent/in für das Fremdsprachensekretariat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Bildschirmpräsentation (4:3)</PresentationFormat>
  <Paragraphs>168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rk</dc:creator>
  <cp:lastModifiedBy>Sonja Schmithals</cp:lastModifiedBy>
  <cp:revision>146</cp:revision>
  <cp:lastPrinted>2015-11-03T08:21:42Z</cp:lastPrinted>
  <dcterms:created xsi:type="dcterms:W3CDTF">2006-10-09T07:45:21Z</dcterms:created>
  <dcterms:modified xsi:type="dcterms:W3CDTF">2018-11-05T06:35:30Z</dcterms:modified>
</cp:coreProperties>
</file>